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58" r:id="rId6"/>
    <p:sldId id="280" r:id="rId7"/>
    <p:sldId id="260" r:id="rId8"/>
    <p:sldId id="259" r:id="rId9"/>
    <p:sldId id="281" r:id="rId10"/>
    <p:sldId id="270" r:id="rId11"/>
    <p:sldId id="271" r:id="rId12"/>
    <p:sldId id="262" r:id="rId13"/>
    <p:sldId id="282" r:id="rId14"/>
    <p:sldId id="277" r:id="rId15"/>
    <p:sldId id="263" r:id="rId16"/>
    <p:sldId id="272" r:id="rId17"/>
    <p:sldId id="278" r:id="rId18"/>
    <p:sldId id="273" r:id="rId19"/>
    <p:sldId id="283" r:id="rId20"/>
    <p:sldId id="274" r:id="rId21"/>
    <p:sldId id="290" r:id="rId22"/>
    <p:sldId id="275" r:id="rId23"/>
    <p:sldId id="279" r:id="rId24"/>
    <p:sldId id="284" r:id="rId25"/>
    <p:sldId id="285" r:id="rId26"/>
    <p:sldId id="286" r:id="rId27"/>
    <p:sldId id="287" r:id="rId28"/>
    <p:sldId id="288" r:id="rId29"/>
    <p:sldId id="289" r:id="rId30"/>
    <p:sldId id="29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8" d="100"/>
          <a:sy n="18" d="100"/>
        </p:scale>
        <p:origin x="64" y="1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09T05:30:48.69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8-09T05:30:48.69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36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995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1791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527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6715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871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940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2145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509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104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02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25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600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04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43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351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0A06E2-43CF-4B60-9125-831423C14F9A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4E35C5-D91A-4769-9136-2F59D3CFAC5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81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Zener_diod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ctronics-lab.com/article-basic-diode-type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le:Pin-Diode.svg" TargetMode="Externa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5365951/draw-multiple-curves-in-winforms-picturebox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lectronics.stackexchange.com/questions/233908/why-doesnt-this-transistor-circuit-work-as-expected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physics.stackexchange.com/questions/394850/why-is-voltage-gain-highest-in-common-base-transistors-whereas-lowest-in-common" TargetMode="Externa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10.png"/><Relationship Id="rId4" Type="http://schemas.openxmlformats.org/officeDocument/2006/relationships/customXml" Target="../ink/ink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ctronics-lab.com/article-basic-diode-type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lectronics.stackexchange.com/questions/210483/output-characteristics-common-base-vs-common-emitter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electronics.stackexchange.com/questions/40215/importance-of-constant-collector-current-bjt" TargetMode="External"/><Relationship Id="rId3" Type="http://schemas.openxmlformats.org/officeDocument/2006/relationships/hyperlink" Target="https://en.wikipedia.org/wiki/Common_emitter" TargetMode="External"/><Relationship Id="rId7" Type="http://schemas.openxmlformats.org/officeDocument/2006/relationships/image" Target="../media/image14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n.wikipedia.org/wiki/Gummel_plot" TargetMode="External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ronics.stackexchange.com/questions/305237/is-this-circuit-one-or-two-port-network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wo-port_network" TargetMode="External"/><Relationship Id="rId3" Type="http://schemas.openxmlformats.org/officeDocument/2006/relationships/hyperlink" Target="https://electronics.stackexchange.com/questions/328837/split-collector-lateral-pnp-transistor-spice-subcircuit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lectronics.stackexchange.com/questions/53142/how-are-logic-gates-created-electronically" TargetMode="External"/><Relationship Id="rId5" Type="http://schemas.openxmlformats.org/officeDocument/2006/relationships/image" Target="../media/image17.png"/><Relationship Id="rId4" Type="http://schemas.openxmlformats.org/officeDocument/2006/relationships/hyperlink" Target="https://creativecommons.org/licenses/by-sa/3.0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wo-port_network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ronics.stackexchange.com/questions/153422/i-v-characteristic-of-diode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edm310.blogspot.com/2014/11/another-thank-you-i-just-want-to-thank.html" TargetMode="External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V-a_characteristic_Zener_diode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069CD-8459-4AD3-8F65-CA849D975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113395">
            <a:off x="1714840" y="1377017"/>
            <a:ext cx="5959066" cy="876779"/>
          </a:xfrm>
        </p:spPr>
        <p:txBody>
          <a:bodyPr>
            <a:normAutofit fontScale="90000"/>
          </a:bodyPr>
          <a:lstStyle/>
          <a:p>
            <a:r>
              <a:rPr lang="en-IN" sz="6000" b="1" u="sng" dirty="0">
                <a:latin typeface="Informal Roman" panose="030604020304060B0204" pitchFamily="66" charset="0"/>
              </a:rPr>
              <a:t>ZENER DIODE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410A7-BE4F-4508-8FCE-26F2EFF1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6493" y="4655259"/>
            <a:ext cx="5672107" cy="21327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dirty="0">
                <a:latin typeface="Algerian" panose="04020705040A02060702" pitchFamily="82" charset="0"/>
              </a:rPr>
              <a:t>Dr.A.ANBARASI,</a:t>
            </a:r>
          </a:p>
          <a:p>
            <a:pPr marL="0" indent="0" algn="ctr">
              <a:buNone/>
            </a:pPr>
            <a:r>
              <a:rPr lang="en-IN" dirty="0">
                <a:latin typeface="Algerian" panose="04020705040A02060702" pitchFamily="82" charset="0"/>
              </a:rPr>
              <a:t>ASSOCIATE PROFESSOR,</a:t>
            </a:r>
          </a:p>
          <a:p>
            <a:pPr marL="0" indent="0" algn="ctr">
              <a:buNone/>
            </a:pPr>
            <a:r>
              <a:rPr lang="en-IN" dirty="0">
                <a:latin typeface="Algerian" panose="04020705040A02060702" pitchFamily="82" charset="0"/>
              </a:rPr>
              <a:t>DEPARTMENT OF PHYSICS,</a:t>
            </a:r>
          </a:p>
          <a:p>
            <a:pPr marL="0" indent="0" algn="ctr">
              <a:buNone/>
            </a:pPr>
            <a:r>
              <a:rPr lang="en-IN" dirty="0">
                <a:latin typeface="Algerian" panose="04020705040A02060702" pitchFamily="82" charset="0"/>
              </a:rPr>
              <a:t>PERIYAR ARTS COLLEGE</a:t>
            </a:r>
          </a:p>
          <a:p>
            <a:pPr marL="0" indent="0" algn="ctr">
              <a:buNone/>
            </a:pPr>
            <a:r>
              <a:rPr lang="en-IN" dirty="0">
                <a:latin typeface="Algerian" panose="04020705040A02060702" pitchFamily="82" charset="0"/>
              </a:rPr>
              <a:t>CUDDALORE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1549C0-664D-4DC3-9E53-09E09D3AE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119341">
            <a:off x="2975808" y="2050778"/>
            <a:ext cx="4989481" cy="332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1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4D4568-F989-4B81-A92E-B22947A2C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798189" y="1237530"/>
            <a:ext cx="6796295" cy="2191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BD7F36-1554-41DE-B276-D326056891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200675" y="3588488"/>
            <a:ext cx="99913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441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D2D3AD-7B85-44C7-BD3B-357B63DAB7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157870" y="0"/>
            <a:ext cx="7832651" cy="686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16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A8C0-7CC0-4858-888C-2B166F2DC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334" y="413340"/>
            <a:ext cx="10018713" cy="887818"/>
          </a:xfrm>
        </p:spPr>
        <p:txBody>
          <a:bodyPr/>
          <a:lstStyle/>
          <a:p>
            <a:r>
              <a:rPr lang="en-IN" b="1" i="1" u="sng" dirty="0">
                <a:latin typeface="Colonna MT" panose="04020805060202030203" pitchFamily="82" charset="0"/>
              </a:rPr>
              <a:t>CHARACTERISTICS OF PIN DIODE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2C9A3-A583-45D8-913F-B544B22D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334" y="1116420"/>
            <a:ext cx="10507666" cy="574158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Comic Sans MS" panose="030F0702030302020204" pitchFamily="66" charset="0"/>
              </a:rPr>
              <a:t>PIN diode obeys the standard diode equation for low frequency signals.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PIN diode is relatively large stored charge in a thick intrinsic region.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At low frequency the stored charges leads to diode turn off.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Reverse recovery time also fixed.</a:t>
            </a:r>
          </a:p>
        </p:txBody>
      </p:sp>
    </p:spTree>
    <p:extLst>
      <p:ext uri="{BB962C8B-B14F-4D97-AF65-F5344CB8AC3E}">
        <p14:creationId xmlns:p14="http://schemas.microsoft.com/office/powerpoint/2010/main" val="3938673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E155-69E2-44BC-8DFE-18476BBA9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028" y="1"/>
            <a:ext cx="10745972" cy="685800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Comic Sans MS" panose="030F0702030302020204" pitchFamily="66" charset="0"/>
              </a:rPr>
              <a:t>PIN diode is also act as a variable resistor i.e. the frequency region range is (from .1 ohm to 10 k ohm)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The wide intrinsic region acts as a low capacitance when reverse-biased.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Increasing the thickness of the intrinsic region increases the stored charges and decreasing the RF resistance’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Variety of geometric specific RF bands and uses.</a:t>
            </a:r>
          </a:p>
        </p:txBody>
      </p:sp>
    </p:spTree>
    <p:extLst>
      <p:ext uri="{BB962C8B-B14F-4D97-AF65-F5344CB8AC3E}">
        <p14:creationId xmlns:p14="http://schemas.microsoft.com/office/powerpoint/2010/main" val="3503054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C79A8D-6798-4A1E-98B1-3F4281469B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190308" y="0"/>
            <a:ext cx="1000169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469507-ACAD-450E-B1BB-2B351CAAED68}"/>
              </a:ext>
            </a:extLst>
          </p:cNvPr>
          <p:cNvSpPr txBox="1"/>
          <p:nvPr/>
        </p:nvSpPr>
        <p:spPr>
          <a:xfrm>
            <a:off x="12817503" y="5343277"/>
            <a:ext cx="1882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900" dirty="0"/>
          </a:p>
        </p:txBody>
      </p:sp>
    </p:spTree>
    <p:extLst>
      <p:ext uri="{BB962C8B-B14F-4D97-AF65-F5344CB8AC3E}">
        <p14:creationId xmlns:p14="http://schemas.microsoft.com/office/powerpoint/2010/main" val="274658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A24EF-5E8D-4838-BA69-DD8A55B4A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3067" y="406644"/>
            <a:ext cx="4878403" cy="1135078"/>
          </a:xfrm>
        </p:spPr>
        <p:txBody>
          <a:bodyPr/>
          <a:lstStyle/>
          <a:p>
            <a:r>
              <a:rPr lang="en-IN" b="1" i="1" u="sng" dirty="0">
                <a:latin typeface="Colonna MT" panose="04020805060202030203" pitchFamily="82" charset="0"/>
              </a:rPr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85C48-8689-4C27-AE23-64D695710D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6540" y="1648047"/>
            <a:ext cx="5092827" cy="4143153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Comic Sans MS" panose="030F0702030302020204" pitchFamily="66" charset="0"/>
              </a:rPr>
              <a:t>PIN diode is used as an ideal radio frequency switch.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O and N layer increase spaces between them also reduces the capacitance between these region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High voltage power electronics.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Fast switches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64BB4-044A-4A94-B9E9-10CF3EFC3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0195" y="1648048"/>
            <a:ext cx="5092828" cy="4143152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Comic Sans MS" panose="030F0702030302020204" pitchFamily="66" charset="0"/>
              </a:rPr>
              <a:t>Attenuators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Photo detectors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Used as a high voltage rectifiers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It mainly used in RF frequency application</a:t>
            </a:r>
          </a:p>
          <a:p>
            <a:r>
              <a:rPr lang="en-IN" sz="2400" dirty="0">
                <a:latin typeface="Comic Sans MS" panose="030F0702030302020204" pitchFamily="66" charset="0"/>
              </a:rPr>
              <a:t>It is mainly used in electronic projects.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2471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40DFA9D-8650-42A1-8AD2-69B568C6A914}"/>
              </a:ext>
            </a:extLst>
          </p:cNvPr>
          <p:cNvSpPr txBox="1">
            <a:spLocks/>
          </p:cNvSpPr>
          <p:nvPr/>
        </p:nvSpPr>
        <p:spPr>
          <a:xfrm>
            <a:off x="809544" y="238959"/>
            <a:ext cx="4438421" cy="93001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N" b="1" i="1" u="sng" dirty="0">
                <a:latin typeface="Colonna MT" panose="04020805060202030203" pitchFamily="82" charset="0"/>
              </a:rPr>
              <a:t>TRANSISTOR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EB73FB-614D-4D26-8AFD-2FEEF2445ECC}"/>
              </a:ext>
            </a:extLst>
          </p:cNvPr>
          <p:cNvSpPr txBox="1">
            <a:spLocks/>
          </p:cNvSpPr>
          <p:nvPr/>
        </p:nvSpPr>
        <p:spPr>
          <a:xfrm>
            <a:off x="4360450" y="733647"/>
            <a:ext cx="7831550" cy="6124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/>
              <a:t>The junction transistors are two types namely; p-n-p and n-p-n transistor</a:t>
            </a:r>
          </a:p>
          <a:p>
            <a:r>
              <a:rPr lang="en-IN" dirty="0"/>
              <a:t>The transistors has the following sections.</a:t>
            </a:r>
          </a:p>
          <a:p>
            <a:r>
              <a:rPr lang="en-IN" dirty="0"/>
              <a:t>EMITTER: this forms the left hand section of the region of the transistor.</a:t>
            </a:r>
          </a:p>
          <a:p>
            <a:r>
              <a:rPr lang="en-IN" dirty="0"/>
              <a:t>The main function of this region is supply majority charge carriers(either electros or holes)</a:t>
            </a:r>
          </a:p>
          <a:p>
            <a:r>
              <a:rPr lang="en-IN" dirty="0"/>
              <a:t>It is heavily doped comparison with other regions.</a:t>
            </a:r>
          </a:p>
          <a:p>
            <a:r>
              <a:rPr lang="en-IN" dirty="0"/>
              <a:t>Electrons are the charge carriers within the n-p-n transistor.</a:t>
            </a:r>
          </a:p>
          <a:p>
            <a:r>
              <a:rPr lang="en-IN" dirty="0"/>
              <a:t>Where the holes are the charge carriers within the p-n-p transistor.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2B3DF72-171F-4F6E-9F76-59A6EDE3E459}"/>
                  </a:ext>
                </a:extLst>
              </p14:cNvPr>
              <p14:cNvContentPartPr/>
              <p14:nvPr/>
            </p14:nvContentPartPr>
            <p14:xfrm>
              <a:off x="3028755" y="412401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2B3DF72-171F-4F6E-9F76-59A6EDE3E4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10755" y="401601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F11F222-E727-46A0-84C4-72647F88319F}"/>
                  </a:ext>
                </a:extLst>
              </p14:cNvPr>
              <p14:cNvContentPartPr/>
              <p14:nvPr/>
            </p14:nvContentPartPr>
            <p14:xfrm>
              <a:off x="3028755" y="4057050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F11F222-E727-46A0-84C4-72647F88319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10755" y="3949050"/>
                <a:ext cx="3600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296784B-A9DD-4A7A-B1BF-4474061300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164836" y="2619375"/>
            <a:ext cx="31337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549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3013-B06E-4777-B856-F51E9B4E6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287" y="2474459"/>
            <a:ext cx="10018713" cy="4383541"/>
          </a:xfrm>
        </p:spPr>
        <p:txBody>
          <a:bodyPr>
            <a:normAutofit/>
          </a:bodyPr>
          <a:lstStyle/>
          <a:p>
            <a:r>
              <a:rPr lang="en-IN" dirty="0">
                <a:latin typeface="Comic Sans MS" panose="030F0702030302020204" pitchFamily="66" charset="0"/>
              </a:rPr>
              <a:t>BASE: The middle section of the transistor is called base.</a:t>
            </a:r>
          </a:p>
          <a:p>
            <a:r>
              <a:rPr lang="en-IN" dirty="0">
                <a:latin typeface="Comic Sans MS" panose="030F0702030302020204" pitchFamily="66" charset="0"/>
              </a:rPr>
              <a:t>This is very lightly doped and is very thin(10^-6) as compared to either emitter or collector .</a:t>
            </a:r>
          </a:p>
          <a:p>
            <a:r>
              <a:rPr lang="en-IN" dirty="0">
                <a:latin typeface="Comic Sans MS" panose="030F0702030302020204" pitchFamily="66" charset="0"/>
              </a:rPr>
              <a:t>So that it may pass most of the injected charge carriers to the collector.</a:t>
            </a:r>
          </a:p>
          <a:p>
            <a:r>
              <a:rPr lang="en-IN" dirty="0">
                <a:latin typeface="Comic Sans MS" panose="030F0702030302020204" pitchFamily="66" charset="0"/>
              </a:rPr>
              <a:t>COLLECTOR: The right hand side of the transistor is called collector.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main function of the collector is to collect majority charge carriers through the base.</a:t>
            </a:r>
          </a:p>
          <a:p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90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5764-7DBD-4CC6-A029-E441EEE2A466}"/>
              </a:ext>
            </a:extLst>
          </p:cNvPr>
          <p:cNvSpPr txBox="1">
            <a:spLocks/>
          </p:cNvSpPr>
          <p:nvPr/>
        </p:nvSpPr>
        <p:spPr>
          <a:xfrm>
            <a:off x="2881424" y="322079"/>
            <a:ext cx="6884728" cy="83997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IN" b="1" i="1" u="sng" dirty="0">
                <a:latin typeface="Colonna MT" panose="04020805060202030203" pitchFamily="82" charset="0"/>
              </a:rPr>
              <a:t>Working of p-n –p transistor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A8649-AA1E-40F6-BE51-BF48BDC8C446}"/>
              </a:ext>
            </a:extLst>
          </p:cNvPr>
          <p:cNvSpPr txBox="1">
            <a:spLocks/>
          </p:cNvSpPr>
          <p:nvPr/>
        </p:nvSpPr>
        <p:spPr>
          <a:xfrm>
            <a:off x="1465114" y="1523558"/>
            <a:ext cx="10018713" cy="5219699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>
                <a:latin typeface="Comic Sans MS" panose="030F0702030302020204" pitchFamily="66" charset="0"/>
              </a:rPr>
              <a:t>The emitter base junction is forward biased voltage the battery Veb.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collector-base junction is reverse biase junction is reverse biased by the battery Vcb.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directions of the emitter, base, and collector currents are shown in the figure.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direction of each current is opposite to the direction of motion of the electrons.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electrons are being the majority carriers are in the emitter are repelled due to forward bias towards the base.</a:t>
            </a:r>
          </a:p>
        </p:txBody>
      </p:sp>
    </p:spTree>
    <p:extLst>
      <p:ext uri="{BB962C8B-B14F-4D97-AF65-F5344CB8AC3E}">
        <p14:creationId xmlns:p14="http://schemas.microsoft.com/office/powerpoint/2010/main" val="194813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3A54B-6D64-4196-9FAF-686F09608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287" y="1"/>
            <a:ext cx="10018713" cy="6858000"/>
          </a:xfrm>
        </p:spPr>
        <p:txBody>
          <a:bodyPr>
            <a:normAutofit/>
          </a:bodyPr>
          <a:lstStyle/>
          <a:p>
            <a:r>
              <a:rPr lang="en-IN" dirty="0">
                <a:latin typeface="Comic Sans MS" panose="030F0702030302020204" pitchFamily="66" charset="0"/>
              </a:rPr>
              <a:t>The base contains holes as majority carriers and some holes and electron combine in the base region. Since the base is lightly doped, the probability of electron-hole combination in base region is very small(5%).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remaining electrons  cross into collector region, and enter into the positive terminal of the battery Vcb connected to the collector.</a:t>
            </a:r>
          </a:p>
          <a:p>
            <a:r>
              <a:rPr lang="en-IN" dirty="0">
                <a:latin typeface="Comic Sans MS" panose="030F0702030302020204" pitchFamily="66" charset="0"/>
              </a:rPr>
              <a:t>At the same time an electron enters the emitter from the negative pole of the emitter-base battery Veb.</a:t>
            </a:r>
          </a:p>
          <a:p>
            <a:r>
              <a:rPr lang="en-IN" dirty="0">
                <a:latin typeface="Comic Sans MS" panose="030F0702030302020204" pitchFamily="66" charset="0"/>
              </a:rPr>
              <a:t>Thus in n-p-n transistors, the current is carried inside the transistor as well as in the external circuit by the electros.</a:t>
            </a:r>
          </a:p>
          <a:p>
            <a:r>
              <a:rPr lang="en-IN" dirty="0">
                <a:latin typeface="Comic Sans MS" panose="030F0702030302020204" pitchFamily="66" charset="0"/>
              </a:rPr>
              <a:t>If Ie.Ib,and Ic are respectively the emitter current, the base and the collector current then Ie=Ib+Ic  </a:t>
            </a:r>
          </a:p>
          <a:p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9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3E48-8FD9-42E2-B523-3C20DC08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7886" y="1137685"/>
            <a:ext cx="4011602" cy="1116418"/>
          </a:xfrm>
        </p:spPr>
        <p:txBody>
          <a:bodyPr>
            <a:normAutofit/>
          </a:bodyPr>
          <a:lstStyle/>
          <a:p>
            <a:r>
              <a:rPr lang="en-IN" b="1" i="1" u="sng" dirty="0">
                <a:latin typeface="Colonna MT" panose="04020805060202030203" pitchFamily="82" charset="0"/>
              </a:rPr>
              <a:t>ZENER DIODE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2F3B9-ACEA-44E6-A0E3-FDDA66A0B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0928" y="520995"/>
            <a:ext cx="4895055" cy="29133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sz="2000" dirty="0">
                <a:latin typeface="Comic Sans MS" panose="030F0702030302020204" pitchFamily="66" charset="0"/>
              </a:rPr>
              <a:t>				</a:t>
            </a:r>
          </a:p>
          <a:p>
            <a:pPr marL="0" indent="0" algn="just">
              <a:buNone/>
            </a:pPr>
            <a:r>
              <a:rPr lang="en-IN" sz="2000" dirty="0">
                <a:latin typeface="Comic Sans MS" panose="030F0702030302020204" pitchFamily="66" charset="0"/>
              </a:rPr>
              <a:t>				A Zener diode is a special type of diode designed to reliably allow current to flow backwards when a certain set reverse voltage is known as the Zener voltage is reached.</a:t>
            </a:r>
          </a:p>
          <a:p>
            <a:pPr marL="0" indent="0" algn="just">
              <a:buNone/>
            </a:pPr>
            <a:r>
              <a:rPr lang="en-IN" sz="2000" dirty="0">
                <a:latin typeface="Comic Sans MS" panose="030F0702030302020204" pitchFamily="66" charset="0"/>
              </a:rPr>
              <a:t>				Zener diode is manufactured with a great variety of Zener voltages and some are even variable.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121DCF-EA19-4C95-9B70-8E432445F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920" y="685800"/>
            <a:ext cx="5621079" cy="62007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000" dirty="0">
                <a:solidFill>
                  <a:schemeClr val="accent1"/>
                </a:solidFill>
                <a:latin typeface="Comic Sans MS" panose="030F0702030302020204" pitchFamily="66" charset="0"/>
              </a:rPr>
              <a:t>* </a:t>
            </a:r>
            <a:r>
              <a:rPr lang="en-IN" sz="2000" dirty="0">
                <a:latin typeface="Comic Sans MS" panose="030F0702030302020204" pitchFamily="66" charset="0"/>
              </a:rPr>
              <a:t>The diode consists of special heavily doped p-n junction</a:t>
            </a:r>
            <a:endParaRPr lang="en-IN" sz="2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IN" sz="2000" dirty="0">
                <a:solidFill>
                  <a:schemeClr val="accent1"/>
                </a:solidFill>
                <a:latin typeface="Comic Sans MS" panose="030F0702030302020204" pitchFamily="66" charset="0"/>
              </a:rPr>
              <a:t>* </a:t>
            </a:r>
            <a:r>
              <a:rPr lang="en-IN" sz="2000" dirty="0">
                <a:latin typeface="Comic Sans MS" panose="030F0702030302020204" pitchFamily="66" charset="0"/>
              </a:rPr>
              <a:t> It is designed to conduct in the reverse direction when a certain specified voltage is reached.</a:t>
            </a:r>
            <a:endParaRPr lang="en-IN" sz="2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IN" sz="2000" dirty="0">
                <a:solidFill>
                  <a:schemeClr val="accent1"/>
                </a:solidFill>
                <a:latin typeface="Comic Sans MS" panose="030F0702030302020204" pitchFamily="66" charset="0"/>
              </a:rPr>
              <a:t>* </a:t>
            </a:r>
            <a:r>
              <a:rPr lang="en-IN" sz="2000" dirty="0">
                <a:latin typeface="Comic Sans MS" panose="030F0702030302020204" pitchFamily="66" charset="0"/>
              </a:rPr>
              <a:t> Zener diode has a well-defined reverse-breakdown voltage at which starts conducting current.</a:t>
            </a:r>
          </a:p>
          <a:p>
            <a:pPr marL="0" indent="0" algn="just">
              <a:buNone/>
            </a:pPr>
            <a:r>
              <a:rPr lang="en-IN" sz="2000" dirty="0">
                <a:solidFill>
                  <a:schemeClr val="accent1"/>
                </a:solidFill>
                <a:latin typeface="Comic Sans MS" panose="030F0702030302020204" pitchFamily="66" charset="0"/>
              </a:rPr>
              <a:t>*</a:t>
            </a:r>
            <a:r>
              <a:rPr lang="en-IN" sz="2000" dirty="0">
                <a:latin typeface="Comic Sans MS" panose="030F0702030302020204" pitchFamily="66" charset="0"/>
              </a:rPr>
              <a:t> And continue operating continuously in the reverse mode without damaged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F8B962-4B50-4E0E-A60C-42F511B36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39070" y="4221125"/>
            <a:ext cx="3758577" cy="114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62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D3988B-328D-4702-B826-A57499D42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38425" y="876301"/>
            <a:ext cx="7505700" cy="519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41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E061DC-3F0D-46D7-BB11-DFF9265D06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790700" y="1571626"/>
            <a:ext cx="4381500" cy="32242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602BBE-9439-44C1-86B0-DCEB19F483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553179" y="2176550"/>
            <a:ext cx="2095792" cy="1143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2137E3-D9A4-4EA0-9336-9D7D59C0A8D7}"/>
              </a:ext>
            </a:extLst>
          </p:cNvPr>
          <p:cNvSpPr txBox="1"/>
          <p:nvPr/>
        </p:nvSpPr>
        <p:spPr>
          <a:xfrm>
            <a:off x="7553179" y="3319710"/>
            <a:ext cx="209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>
                <a:hlinkClick r:id="rId5" tooltip="https://en.wikipedia.org/wiki/Gummel_plot"/>
              </a:rPr>
              <a:t>This Photo</a:t>
            </a:r>
            <a:r>
              <a:rPr lang="en-IN" sz="900"/>
              <a:t> by Unknown Author is licensed under </a:t>
            </a:r>
            <a:r>
              <a:rPr lang="en-IN" sz="900">
                <a:hlinkClick r:id="rId6" tooltip="https://creativecommons.org/licenses/by-sa/3.0/"/>
              </a:rPr>
              <a:t>CC BY-SA</a:t>
            </a:r>
            <a:endParaRPr lang="en-IN" sz="9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2189A8-EE0C-4316-8011-97C12F69CF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622237" y="1231255"/>
            <a:ext cx="425767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97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7DB2-FD2E-40B4-9529-C1B14A4E8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297" y="151515"/>
            <a:ext cx="9970499" cy="1291856"/>
          </a:xfrm>
        </p:spPr>
        <p:txBody>
          <a:bodyPr>
            <a:normAutofit fontScale="90000"/>
          </a:bodyPr>
          <a:lstStyle/>
          <a:p>
            <a:r>
              <a:rPr lang="en-IN" b="1" i="1" u="sng" dirty="0">
                <a:latin typeface="Colonna MT" panose="04020805060202030203" pitchFamily="82" charset="0"/>
              </a:rPr>
              <a:t>TWO PORT REPRESENTATION OF TRANSISTOR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E8A1F-940B-4094-81D1-A5F290BED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726" y="1084521"/>
            <a:ext cx="6599274" cy="5773480"/>
          </a:xfrm>
        </p:spPr>
        <p:txBody>
          <a:bodyPr/>
          <a:lstStyle/>
          <a:p>
            <a:r>
              <a:rPr lang="en-IN" dirty="0">
                <a:latin typeface="Comic Sans MS" panose="030F0702030302020204" pitchFamily="66" charset="0"/>
              </a:rPr>
              <a:t>Any linear circuit with four terminals can be regarded as a two port network.</a:t>
            </a:r>
          </a:p>
          <a:p>
            <a:r>
              <a:rPr lang="en-IN" dirty="0">
                <a:latin typeface="Comic Sans MS" panose="030F0702030302020204" pitchFamily="66" charset="0"/>
              </a:rPr>
              <a:t>A two port network is represented by four external variable.</a:t>
            </a:r>
          </a:p>
          <a:p>
            <a:r>
              <a:rPr lang="en-IN" dirty="0">
                <a:latin typeface="Comic Sans MS" panose="030F0702030302020204" pitchFamily="66" charset="0"/>
              </a:rPr>
              <a:t>Two inputs and two out puts.</a:t>
            </a:r>
          </a:p>
          <a:p>
            <a:r>
              <a:rPr lang="en-IN" dirty="0">
                <a:latin typeface="Comic Sans MS" panose="030F0702030302020204" pitchFamily="66" charset="0"/>
              </a:rPr>
              <a:t>Ie input voltage and input current</a:t>
            </a:r>
          </a:p>
          <a:p>
            <a:r>
              <a:rPr lang="en-IN" dirty="0">
                <a:latin typeface="Comic Sans MS" panose="030F0702030302020204" pitchFamily="66" charset="0"/>
              </a:rPr>
              <a:t>Out put voltage and out put current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3ABDBF-354F-4F47-AC73-60EE12582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71600" y="2885908"/>
            <a:ext cx="4007056" cy="217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03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F2CD4C-5B50-4357-A7B9-22AD0A1FA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876675" y="2305050"/>
            <a:ext cx="4438650" cy="2247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0D0452-4641-4B3C-9070-C1EC5D47C6DC}"/>
              </a:ext>
            </a:extLst>
          </p:cNvPr>
          <p:cNvSpPr txBox="1"/>
          <p:nvPr/>
        </p:nvSpPr>
        <p:spPr>
          <a:xfrm>
            <a:off x="3876675" y="4552950"/>
            <a:ext cx="4438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>
                <a:hlinkClick r:id="rId3" tooltip="https://electronics.stackexchange.com/questions/328837/split-collector-lateral-pnp-transistor-spice-subcircuit"/>
              </a:rPr>
              <a:t>This Photo</a:t>
            </a:r>
            <a:r>
              <a:rPr lang="en-IN" sz="900"/>
              <a:t> by Unknown Author is licensed under </a:t>
            </a:r>
            <a:r>
              <a:rPr lang="en-IN" sz="900">
                <a:hlinkClick r:id="rId4" tooltip="https://creativecommons.org/licenses/by-sa/3.0/"/>
              </a:rPr>
              <a:t>CC BY-SA</a:t>
            </a:r>
            <a:endParaRPr lang="en-IN" sz="9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1B5A6A-3E79-41A9-8795-9A51F30E8F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033804" y="0"/>
            <a:ext cx="7715711" cy="68532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672278E-96C8-4245-AB5E-C7B30D1A29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067262" y="3205125"/>
            <a:ext cx="265747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69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1387F-586C-431D-B4CB-0322EA552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561" y="0"/>
            <a:ext cx="10018713" cy="1752599"/>
          </a:xfrm>
        </p:spPr>
        <p:txBody>
          <a:bodyPr/>
          <a:lstStyle/>
          <a:p>
            <a:r>
              <a:rPr lang="en-IN" dirty="0"/>
              <a:t>TWO-PORT REPRESENTATION OF A TRANSISTOR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FB36C-7F96-4C36-8D2D-1590DAFA8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159" y="771526"/>
            <a:ext cx="10317165" cy="6086474"/>
          </a:xfrm>
        </p:spPr>
        <p:txBody>
          <a:bodyPr/>
          <a:lstStyle/>
          <a:p>
            <a:r>
              <a:rPr lang="en-IN" dirty="0"/>
              <a:t>A transistor having three terminals is an active device and can be used as a three </a:t>
            </a:r>
            <a:r>
              <a:rPr lang="en-IN" dirty="0" err="1"/>
              <a:t>configuration,CB</a:t>
            </a:r>
            <a:r>
              <a:rPr lang="en-IN" dirty="0"/>
              <a:t> ,CE,CC.</a:t>
            </a:r>
          </a:p>
          <a:p>
            <a:r>
              <a:rPr lang="en-IN" dirty="0"/>
              <a:t>From these one of the terminal is common to input and output.</a:t>
            </a:r>
          </a:p>
          <a:p>
            <a:r>
              <a:rPr lang="en-IN" dirty="0"/>
              <a:t>Therefore  a transistor acts as a two port </a:t>
            </a:r>
            <a:r>
              <a:rPr lang="en-IN" dirty="0" err="1"/>
              <a:t>network,ie</a:t>
            </a:r>
            <a:r>
              <a:rPr lang="en-IN" dirty="0"/>
              <a:t> input port and output port.</a:t>
            </a:r>
          </a:p>
          <a:p>
            <a:r>
              <a:rPr lang="en-IN" dirty="0"/>
              <a:t>For amplification purpose the signals (</a:t>
            </a:r>
            <a:r>
              <a:rPr lang="en-IN" dirty="0" err="1"/>
              <a:t>current,and</a:t>
            </a:r>
            <a:r>
              <a:rPr lang="en-IN" dirty="0"/>
              <a:t> voltages) are amplified.</a:t>
            </a:r>
          </a:p>
          <a:p>
            <a:r>
              <a:rPr lang="en-IN" dirty="0"/>
              <a:t>The amplified signals are taken in to output port.</a:t>
            </a:r>
          </a:p>
          <a:p>
            <a:r>
              <a:rPr lang="en-IN" dirty="0"/>
              <a:t>Therefore the transistor as a black box.</a:t>
            </a:r>
          </a:p>
        </p:txBody>
      </p:sp>
    </p:spTree>
    <p:extLst>
      <p:ext uri="{BB962C8B-B14F-4D97-AF65-F5344CB8AC3E}">
        <p14:creationId xmlns:p14="http://schemas.microsoft.com/office/powerpoint/2010/main" val="2505432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367F-569F-4B47-85D8-22BA61A0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HYBRID PARAMETERS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9EB06-E518-4D45-AA22-93EB9F69E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29024" y="2619375"/>
            <a:ext cx="5814391" cy="2971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445F2-6732-446D-9EB0-F701E620E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7370" y="1178959"/>
            <a:ext cx="10434884" cy="6196263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5953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BCDBF-D1ED-4E0F-8C08-754DFD67F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HYBRID EQUIVALENT CIRCUIT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642B9-5C0C-43D1-ADFF-470C55F8C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h-parameter </a:t>
            </a:r>
            <a:r>
              <a:rPr lang="en-IN" dirty="0" err="1"/>
              <a:t>quivalent</a:t>
            </a:r>
            <a:r>
              <a:rPr lang="en-IN" dirty="0"/>
              <a:t> circuit is widely used for small signal low frequency application because the following reason.</a:t>
            </a:r>
          </a:p>
          <a:p>
            <a:r>
              <a:rPr lang="en-IN" dirty="0"/>
              <a:t>The h-parameters can be measured easily.</a:t>
            </a:r>
          </a:p>
          <a:p>
            <a:r>
              <a:rPr lang="en-IN" dirty="0"/>
              <a:t>They are more independent of each other and variables like frequency and operating points etc.</a:t>
            </a:r>
          </a:p>
          <a:p>
            <a:r>
              <a:rPr lang="en-IN" dirty="0"/>
              <a:t>The h-parameters are real numbers at audio frequencies.</a:t>
            </a:r>
          </a:p>
          <a:p>
            <a:r>
              <a:rPr lang="en-IN" dirty="0"/>
              <a:t>Particularly suitable for  circuit analysis and design .</a:t>
            </a:r>
          </a:p>
          <a:p>
            <a:r>
              <a:rPr lang="en-IN" dirty="0"/>
              <a:t>Specified by the transistor </a:t>
            </a:r>
            <a:r>
              <a:rPr lang="en-IN" dirty="0" err="1"/>
              <a:t>manufactuers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4029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30C09-9059-4022-B49F-C514C9CA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HYBRID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E4CC6-CB62-4713-B603-83E027987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A four terminal network or a port network can be treated as a Black Box with two input terminals and two output terminals</a:t>
            </a:r>
          </a:p>
          <a:p>
            <a:r>
              <a:rPr lang="en-IN" dirty="0"/>
              <a:t>Four variables can be related by the following equations:</a:t>
            </a:r>
          </a:p>
          <a:p>
            <a:r>
              <a:rPr lang="en-IN" dirty="0"/>
              <a:t>V1=h11I1+h12V2         …………..(1)</a:t>
            </a:r>
          </a:p>
          <a:p>
            <a:r>
              <a:rPr lang="en-IN" dirty="0"/>
              <a:t>I2=h21I1+h22V2         ………….(2)</a:t>
            </a:r>
          </a:p>
          <a:p>
            <a:r>
              <a:rPr lang="en-IN" dirty="0"/>
              <a:t>The four parameters are h11,h12,h21,h22 which relate</a:t>
            </a:r>
          </a:p>
          <a:p>
            <a:r>
              <a:rPr lang="en-IN" dirty="0"/>
              <a:t>Four variable of two port system are called h-parameters.</a:t>
            </a:r>
          </a:p>
          <a:p>
            <a:r>
              <a:rPr lang="en-IN" dirty="0"/>
              <a:t>First putting V2=0 </a:t>
            </a:r>
          </a:p>
          <a:p>
            <a:r>
              <a:rPr lang="en-IN" dirty="0"/>
              <a:t>I1 becomes zero (I1=0) </a:t>
            </a:r>
            <a:r>
              <a:rPr lang="en-IN" dirty="0" err="1"/>
              <a:t>ie</a:t>
            </a:r>
            <a:r>
              <a:rPr lang="en-IN" dirty="0"/>
              <a:t> </a:t>
            </a:r>
            <a:r>
              <a:rPr lang="en-IN" dirty="0" err="1"/>
              <a:t>ouput</a:t>
            </a:r>
            <a:r>
              <a:rPr lang="en-IN" dirty="0"/>
              <a:t> terminals is short circuit, and input circuit is open circuited therefore the eqn.(1) and (2) becomes</a:t>
            </a:r>
          </a:p>
          <a:p>
            <a:r>
              <a:rPr lang="en-IN"/>
              <a:t>h11= V1/I1 at v2=0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15709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4112-3A2B-4520-87D4-18666DA9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2" y="1866899"/>
            <a:ext cx="3549121" cy="1371600"/>
          </a:xfrm>
        </p:spPr>
        <p:txBody>
          <a:bodyPr/>
          <a:lstStyle/>
          <a:p>
            <a:r>
              <a:rPr lang="en-IN" dirty="0"/>
              <a:t>HYBRID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850F-E9A6-4107-8FF4-8C581435F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V1=h11I1+h12x0………(3)</a:t>
            </a:r>
          </a:p>
          <a:p>
            <a:r>
              <a:rPr lang="en-IN" dirty="0"/>
              <a:t>I2=h21I1+h22x0…………(4)</a:t>
            </a:r>
          </a:p>
          <a:p>
            <a:r>
              <a:rPr lang="en-IN" dirty="0"/>
              <a:t>From eqn.(3) we get</a:t>
            </a:r>
          </a:p>
          <a:p>
            <a:r>
              <a:rPr lang="en-IN" dirty="0"/>
              <a:t>h11=V1/I1…….(5) This is known as INPUT IMPEDENCE hi</a:t>
            </a:r>
          </a:p>
          <a:p>
            <a:r>
              <a:rPr lang="en-IN" dirty="0"/>
              <a:t>h21=(I2/I1)at v2=0 ….(6)This is known as Forward current ratio or hf</a:t>
            </a:r>
          </a:p>
          <a:p>
            <a:r>
              <a:rPr lang="en-IN" dirty="0"/>
              <a:t>Again we take eqn.(1) &amp;(2) when I1 =o (INPUT CURRENT BECOMES ZERO)</a:t>
            </a:r>
          </a:p>
          <a:p>
            <a:r>
              <a:rPr lang="en-IN" dirty="0"/>
              <a:t>V1=h11xo +h12V2……..(7)</a:t>
            </a:r>
          </a:p>
          <a:p>
            <a:r>
              <a:rPr lang="en-IN" dirty="0"/>
              <a:t>I2=h21x0+h22V2………(8)</a:t>
            </a:r>
          </a:p>
          <a:p>
            <a:r>
              <a:rPr lang="en-IN" dirty="0"/>
              <a:t>From </a:t>
            </a:r>
            <a:r>
              <a:rPr lang="en-IN" dirty="0" err="1"/>
              <a:t>eqn</a:t>
            </a:r>
            <a:r>
              <a:rPr lang="en-IN" dirty="0"/>
              <a:t> (7)&amp;(8) we get </a:t>
            </a:r>
          </a:p>
          <a:p>
            <a:r>
              <a:rPr lang="en-IN" dirty="0"/>
              <a:t>h21=V1/V2……(9) this is called Reverse voltage ratio hr</a:t>
            </a:r>
          </a:p>
          <a:p>
            <a:r>
              <a:rPr lang="en-IN" dirty="0"/>
              <a:t>H22=I2/V2…….(10) this is called output admittance ho</a:t>
            </a:r>
          </a:p>
        </p:txBody>
      </p:sp>
    </p:spTree>
    <p:extLst>
      <p:ext uri="{BB962C8B-B14F-4D97-AF65-F5344CB8AC3E}">
        <p14:creationId xmlns:p14="http://schemas.microsoft.com/office/powerpoint/2010/main" val="3115965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400D0-BAE0-4AA7-B9B0-16C4898AE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h12 &amp; h21 have no units</a:t>
            </a:r>
          </a:p>
          <a:p>
            <a:r>
              <a:rPr lang="en-IN" dirty="0"/>
              <a:t>H11 &amp; h22 have ohms &amp;mho </a:t>
            </a:r>
          </a:p>
          <a:p>
            <a:r>
              <a:rPr lang="en-IN" dirty="0"/>
              <a:t>Therefore these are called hybrid parameters.</a:t>
            </a:r>
          </a:p>
          <a:p>
            <a:r>
              <a:rPr lang="en-IN" dirty="0" err="1"/>
              <a:t>hie,hre,hfe,hoe</a:t>
            </a:r>
            <a:r>
              <a:rPr lang="en-IN" dirty="0"/>
              <a:t>   [Transistor common emitter configuration]</a:t>
            </a:r>
          </a:p>
          <a:p>
            <a:r>
              <a:rPr lang="en-IN" dirty="0" err="1"/>
              <a:t>hib,hrb,hfb,hob</a:t>
            </a:r>
            <a:r>
              <a:rPr lang="en-IN" dirty="0"/>
              <a:t>  [Transistor common base configuration]                                                                           </a:t>
            </a:r>
          </a:p>
          <a:p>
            <a:r>
              <a:rPr lang="en-IN" dirty="0" err="1"/>
              <a:t>hic,hrc,hfc,hoc</a:t>
            </a:r>
            <a:r>
              <a:rPr lang="en-IN" dirty="0"/>
              <a:t> [Transistor common collector configuration]</a:t>
            </a:r>
          </a:p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7CBD6-25EC-4CE8-9FE9-64AC7E4B5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6187" y="2171700"/>
            <a:ext cx="3549121" cy="1828800"/>
          </a:xfrm>
        </p:spPr>
        <p:txBody>
          <a:bodyPr>
            <a:normAutofit/>
          </a:bodyPr>
          <a:lstStyle/>
          <a:p>
            <a:r>
              <a:rPr lang="en-IN" sz="2000" dirty="0">
                <a:latin typeface="Algerian" panose="04020705040A02060702" pitchFamily="82" charset="0"/>
              </a:rPr>
              <a:t>UNITS OF H-PARAMETERS</a:t>
            </a:r>
          </a:p>
        </p:txBody>
      </p:sp>
    </p:spTree>
    <p:extLst>
      <p:ext uri="{BB962C8B-B14F-4D97-AF65-F5344CB8AC3E}">
        <p14:creationId xmlns:p14="http://schemas.microsoft.com/office/powerpoint/2010/main" val="210911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35DE1A1-B6C1-462D-87AC-AF2B5F0AC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26241" y="0"/>
            <a:ext cx="9565759" cy="68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83903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D6A3CD-CBE6-4268-987F-C99040CE3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49433" y="548641"/>
            <a:ext cx="8961905" cy="580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5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461A32-F88F-4930-A25C-C15B337AB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49842" y="1"/>
            <a:ext cx="8298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5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878C0-6AD7-4F0C-A117-0D6AA373E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287" y="0"/>
            <a:ext cx="10018713" cy="6858000"/>
          </a:xfrm>
        </p:spPr>
        <p:txBody>
          <a:bodyPr/>
          <a:lstStyle/>
          <a:p>
            <a:r>
              <a:rPr lang="en-IN" dirty="0">
                <a:latin typeface="Comic Sans MS" panose="030F0702030302020204" pitchFamily="66" charset="0"/>
              </a:rPr>
              <a:t> The voltage </a:t>
            </a:r>
            <a:r>
              <a:rPr lang="en-IN" dirty="0" err="1">
                <a:latin typeface="Comic Sans MS" panose="030F0702030302020204" pitchFamily="66" charset="0"/>
              </a:rPr>
              <a:t>droACROSS</a:t>
            </a:r>
            <a:r>
              <a:rPr lang="en-IN" dirty="0">
                <a:latin typeface="Comic Sans MS" panose="030F0702030302020204" pitchFamily="66" charset="0"/>
              </a:rPr>
              <a:t> THE DIODE REMAIN CONSTANT over a wide </a:t>
            </a:r>
          </a:p>
          <a:p>
            <a:r>
              <a:rPr lang="en-IN" dirty="0">
                <a:latin typeface="Comic Sans MS" panose="030F0702030302020204" pitchFamily="66" charset="0"/>
              </a:rPr>
              <a:t>   range of voltages.</a:t>
            </a:r>
          </a:p>
          <a:p>
            <a:r>
              <a:rPr lang="en-IN" dirty="0">
                <a:latin typeface="Comic Sans MS" panose="030F0702030302020204" pitchFamily="66" charset="0"/>
              </a:rPr>
              <a:t>The Zener diode is suitable for use in voltage regulation.</a:t>
            </a:r>
          </a:p>
        </p:txBody>
      </p:sp>
    </p:spTree>
    <p:extLst>
      <p:ext uri="{BB962C8B-B14F-4D97-AF65-F5344CB8AC3E}">
        <p14:creationId xmlns:p14="http://schemas.microsoft.com/office/powerpoint/2010/main" val="145136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74515-D323-4F14-A750-CFA8563A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302" y="685801"/>
            <a:ext cx="8240233" cy="1026042"/>
          </a:xfrm>
        </p:spPr>
        <p:txBody>
          <a:bodyPr/>
          <a:lstStyle/>
          <a:p>
            <a:r>
              <a:rPr lang="en-IN" sz="4000" b="1" i="1" u="sng" dirty="0">
                <a:latin typeface="Colonna MT" panose="04020805060202030203" pitchFamily="82" charset="0"/>
              </a:rPr>
              <a:t>ZENER DIODE OPERATION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E9DF-BF7A-41C2-9ACB-1C10BC47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618" y="1360967"/>
            <a:ext cx="10618381" cy="5497033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Comic Sans MS" panose="030F0702030302020204" pitchFamily="66" charset="0"/>
              </a:rPr>
              <a:t>The Zener diode operates like the normal diode when in the forward-bias mode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And has turn-on voltage of 3.0 and 0.7V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When connected to reverse mode which is mostly used in various applications (i.e. small leakage current flow).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The current increases to a maximum, which is determined by the series resistor. After it is stabilizes remains constant over a wide range of applied voltages.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1887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3AF92-FC47-482E-9AEF-460279C15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4643" y="0"/>
            <a:ext cx="10937358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N" sz="2800" b="1" i="1" u="sng" dirty="0">
                <a:latin typeface="Colonna MT" panose="04020805060202030203" pitchFamily="82" charset="0"/>
              </a:rPr>
              <a:t>ZENER BREAKDOWN 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The breakdown due to Zener breakdown effect that occurs below 5.5V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Each mechanisms has a different temperature co-efficient.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The Zener effect has a negative temperature co-efficient while the impact of positive co-efficient.</a:t>
            </a:r>
          </a:p>
          <a:p>
            <a:pPr marL="0" indent="0" algn="ctr">
              <a:buNone/>
            </a:pPr>
            <a:r>
              <a:rPr lang="en-IN" sz="2800" b="1" i="1" u="sng" dirty="0">
                <a:latin typeface="Colonna MT" panose="04020805060202030203" pitchFamily="82" charset="0"/>
              </a:rPr>
              <a:t>ZENER DIODE SPECIFICATION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Such as normal working voltage, power dissipation, maximum reverse current.</a:t>
            </a:r>
          </a:p>
        </p:txBody>
      </p:sp>
    </p:spTree>
    <p:extLst>
      <p:ext uri="{BB962C8B-B14F-4D97-AF65-F5344CB8AC3E}">
        <p14:creationId xmlns:p14="http://schemas.microsoft.com/office/powerpoint/2010/main" val="356508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67464-A9E9-49A5-AF36-D010BB3ED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528" y="452551"/>
            <a:ext cx="4377110" cy="919050"/>
          </a:xfrm>
        </p:spPr>
        <p:txBody>
          <a:bodyPr/>
          <a:lstStyle/>
          <a:p>
            <a:r>
              <a:rPr lang="en-IN" b="1" i="1" u="sng" dirty="0">
                <a:latin typeface="Colonna MT" panose="04020805060202030203" pitchFamily="82" charset="0"/>
              </a:rPr>
              <a:t>PIN DIODES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185D1-43E5-42F9-A5EF-B864613D6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763" y="685800"/>
            <a:ext cx="10873563" cy="548640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Comic Sans MS" panose="030F0702030302020204" pitchFamily="66" charset="0"/>
              </a:rPr>
              <a:t>A PIN diode is a diode with a wide undoped intrinsic semiconductor region between a P-type and N-type semiconductors region 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P-type and N-type region are heavily doped because of their ohmic contacts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Mostly used in attenuators, fast switches, photodetectors, and high voltage power electronics application.</a:t>
            </a:r>
          </a:p>
        </p:txBody>
      </p:sp>
    </p:spTree>
    <p:extLst>
      <p:ext uri="{BB962C8B-B14F-4D97-AF65-F5344CB8AC3E}">
        <p14:creationId xmlns:p14="http://schemas.microsoft.com/office/powerpoint/2010/main" val="199571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3FB5C-997E-46EC-ADCC-35653EB1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6902" y="744279"/>
            <a:ext cx="9706121" cy="5046921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Comic Sans MS" panose="030F0702030302020204" pitchFamily="66" charset="0"/>
              </a:rPr>
              <a:t>PIN diodes also called high level injection.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I region is flooded with charge carriers from the P region and N region’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For example, filling up the water bucket with a hole on the side.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Electric field helps in speeding up of the transport of charge carriers from P side to N region.</a:t>
            </a:r>
          </a:p>
          <a:p>
            <a:r>
              <a:rPr lang="en-IN" sz="2800" dirty="0">
                <a:latin typeface="Comic Sans MS" panose="030F0702030302020204" pitchFamily="66" charset="0"/>
              </a:rPr>
              <a:t>This device is used for high frequency operations.</a:t>
            </a:r>
          </a:p>
        </p:txBody>
      </p:sp>
    </p:spTree>
    <p:extLst>
      <p:ext uri="{BB962C8B-B14F-4D97-AF65-F5344CB8AC3E}">
        <p14:creationId xmlns:p14="http://schemas.microsoft.com/office/powerpoint/2010/main" val="254002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594</TotalTime>
  <Words>1497</Words>
  <Application>Microsoft Office PowerPoint</Application>
  <PresentationFormat>Widescreen</PresentationFormat>
  <Paragraphs>132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Algerian</vt:lpstr>
      <vt:lpstr>Arial</vt:lpstr>
      <vt:lpstr>Colonna MT</vt:lpstr>
      <vt:lpstr>Comic Sans MS</vt:lpstr>
      <vt:lpstr>Corbel</vt:lpstr>
      <vt:lpstr>Informal Roman</vt:lpstr>
      <vt:lpstr>Parallax</vt:lpstr>
      <vt:lpstr>ZENER DIODE</vt:lpstr>
      <vt:lpstr>ZENER DIODE</vt:lpstr>
      <vt:lpstr>PowerPoint Presentation</vt:lpstr>
      <vt:lpstr>PowerPoint Presentation</vt:lpstr>
      <vt:lpstr>PowerPoint Presentation</vt:lpstr>
      <vt:lpstr>ZENER DIODE OPERATION</vt:lpstr>
      <vt:lpstr>PowerPoint Presentation</vt:lpstr>
      <vt:lpstr>PIN DIODES</vt:lpstr>
      <vt:lpstr>PowerPoint Presentation</vt:lpstr>
      <vt:lpstr>PowerPoint Presentation</vt:lpstr>
      <vt:lpstr>PowerPoint Presentation</vt:lpstr>
      <vt:lpstr>CHARACTERISTICS OF PIN DIODE</vt:lpstr>
      <vt:lpstr>PowerPoint Presentation</vt:lpstr>
      <vt:lpstr>PowerPoint Presentation</vt:lpstr>
      <vt:lpstr>APPLICATIONS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PORT REPRESENTATION OF TRANSISTOR</vt:lpstr>
      <vt:lpstr>PowerPoint Presentation</vt:lpstr>
      <vt:lpstr>TWO-PORT REPRESENTATION OF A TRANSISTOR </vt:lpstr>
      <vt:lpstr>HYBRID PARAMETERS</vt:lpstr>
      <vt:lpstr>THE HYBRID EQUIVALENT CIRCUIT</vt:lpstr>
      <vt:lpstr>HYBRID PARAMETERS</vt:lpstr>
      <vt:lpstr>HYBRID PARAMETERS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ZENER DIODE</dc:title>
  <dc:creator>lakshmi prasadh</dc:creator>
  <cp:lastModifiedBy>lakshmi prasadh</cp:lastModifiedBy>
  <cp:revision>58</cp:revision>
  <dcterms:created xsi:type="dcterms:W3CDTF">2020-08-06T08:13:13Z</dcterms:created>
  <dcterms:modified xsi:type="dcterms:W3CDTF">2020-08-14T05:00:20Z</dcterms:modified>
</cp:coreProperties>
</file>